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672"/>
    <p:restoredTop sz="91557"/>
  </p:normalViewPr>
  <p:slideViewPr>
    <p:cSldViewPr snapToGrid="0" snapToObjects="1">
      <p:cViewPr varScale="1">
        <p:scale>
          <a:sx n="19" d="100"/>
          <a:sy n="19" d="100"/>
        </p:scale>
        <p:origin x="208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39919-D414-034E-B54D-85D68172A1E3}" type="datetimeFigureOut">
              <a:rPr lang="en-US" smtClean="0"/>
              <a:t>3/3/18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56BDD-2F6A-D04D-95E7-AD4C3A2E0E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3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Warren Buffett talking about</a:t>
            </a:r>
            <a:r>
              <a:rPr lang="en-US" baseline="0" dirty="0" smtClean="0"/>
              <a:t> basic investment tips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56BDD-2F6A-D04D-95E7-AD4C3A2E0E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91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hyperlink" Target="https://youtu.be/_5VQPIeZhMc" TargetMode="External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Investing &amp; The Stock Market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Stocks, Bonds, &amp; other financial assets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2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29879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Income Stock: </a:t>
            </a:r>
            <a:r>
              <a:rPr lang="en-US" dirty="0" smtClean="0"/>
              <a:t>A stock that pays </a:t>
            </a:r>
            <a:r>
              <a:rPr lang="en-US" dirty="0" smtClean="0">
                <a:solidFill>
                  <a:srgbClr val="FFFF00"/>
                </a:solidFill>
              </a:rPr>
              <a:t>dividends</a:t>
            </a:r>
            <a:r>
              <a:rPr lang="en-US" dirty="0" smtClean="0"/>
              <a:t> as a means of paying investors.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Growth Stock: </a:t>
            </a:r>
            <a:r>
              <a:rPr lang="en-US" dirty="0" smtClean="0"/>
              <a:t>A stock that does not pay dividends, but rather reinvests profit into the company so that it </a:t>
            </a:r>
            <a:r>
              <a:rPr lang="en-US" dirty="0" smtClean="0">
                <a:solidFill>
                  <a:srgbClr val="FFFF00"/>
                </a:solidFill>
              </a:rPr>
              <a:t>grows over time</a:t>
            </a:r>
            <a:r>
              <a:rPr lang="en-US" dirty="0" smtClean="0"/>
              <a:t>.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Common Stock: </a:t>
            </a:r>
            <a:r>
              <a:rPr lang="en-US" dirty="0" smtClean="0"/>
              <a:t>Investors in this type of stock receive votes on company ownership; one vote per share owned.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Preferred Stock: </a:t>
            </a:r>
            <a:r>
              <a:rPr lang="en-US" dirty="0" smtClean="0"/>
              <a:t>Owners of preferred stock receive dividends before the owners of common stock. If the company goes out of business, preferred stock owners get their investments back before common stockholders.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570" y="207672"/>
            <a:ext cx="3361403" cy="1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2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the health of the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39936"/>
            <a:ext cx="9905999" cy="3541714"/>
          </a:xfrm>
        </p:spPr>
        <p:txBody>
          <a:bodyPr/>
          <a:lstStyle/>
          <a:p>
            <a:r>
              <a:rPr lang="en-US" dirty="0" smtClean="0"/>
              <a:t>When the stock market is experiencing steady growth for a period of time it is called a </a:t>
            </a:r>
            <a:r>
              <a:rPr lang="en-US" dirty="0" smtClean="0">
                <a:solidFill>
                  <a:srgbClr val="FFFF00"/>
                </a:solidFill>
              </a:rPr>
              <a:t>Bull Market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However when stock prices experience a steady fall for a period of time it is referred to as a </a:t>
            </a:r>
            <a:r>
              <a:rPr lang="en-US" dirty="0" smtClean="0">
                <a:solidFill>
                  <a:srgbClr val="FFFF00"/>
                </a:solidFill>
              </a:rPr>
              <a:t>Bear Market</a:t>
            </a:r>
            <a:r>
              <a:rPr lang="en-US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0"/>
            <a:ext cx="3187700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093" y="4305300"/>
            <a:ext cx="4441690" cy="2552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0" y="4305300"/>
            <a:ext cx="455839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1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26432" r="-1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8622" y="1476562"/>
            <a:ext cx="3747700" cy="3720120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The man, the myth, the </a:t>
            </a:r>
            <a:r>
              <a:rPr lang="en-US" sz="3200" u="sng" dirty="0"/>
              <a:t>legend</a:t>
            </a:r>
            <a:br>
              <a:rPr lang="en-US" sz="3200" u="sng" dirty="0"/>
            </a:br>
            <a:r>
              <a:rPr lang="en-US" sz="3200" dirty="0"/>
              <a:t>-Warren Buffet: On investing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771244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775AF3B-5284-4B97-9BB7-55C6FB3699C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0F1F7ED-DA39-478F-85DA-317DE08941E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1902285" cy="6858001"/>
            <a:chOff x="0" y="0"/>
            <a:chExt cx="11902285" cy="6858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1DAE5903-52E8-4F25-8473-93EF4837763C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xmlns="" id="{894835C1-32DE-4571-AD10-28D58CB8CFD1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xmlns="" id="{097A5B92-0B48-4251-9764-D34DF889207C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xmlns="" id="{E222BF19-57E7-43F3-A2B9-2398BEF966D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xmlns="" id="{60C8836E-B7D9-48A9-8FD9-4CC52AF44D24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xmlns="" id="{8504740E-456D-4FB9-9520-4317CCFA71B1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xmlns="" id="{1563A7B4-B1D5-4F93-AFF9-2EB78655FC56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xmlns="" id="{D139ED24-FA37-4470-8B42-D0D00EDE14F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xmlns="" id="{48825AA7-BB26-45C2-93A2-1AD8D9A23251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xmlns="" id="{A98D0B91-D4E4-402D-8234-E96987219E90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xmlns="" id="{94F1DB97-3769-4DA5-9F45-47132C3125D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xmlns="" id="{A9BC86E2-B185-4D80-81B5-A8D387E678B7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xmlns="" id="{FA773F49-8CD0-46DC-B986-F2DB57BD7266}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xmlns="" id="{8C55A009-3401-4888-93C7-4ED51CBC64F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xmlns="" id="{10B44829-5BB5-48C5-8492-699971FE780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xmlns="" id="{30C1F9A0-4FA6-4F6F-B2D0-A1BBA41DFC3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xmlns="" id="{01BF274F-C7B8-44B4-A183-307D8619D271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xmlns="" id="{037E8930-0F22-4558-9432-F18953E32A04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xmlns="" id="{9AFC3429-FF29-47FF-A4A8-317A979DB922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xmlns="" id="{91D48543-2C05-4768-80B1-ECA6F885080A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xmlns="" id="{3AC527CC-154C-4370-A25B-74AC5B4A6313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xmlns="" id="{798B18F5-51C9-4E50-95C5-A850EF5398AA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xmlns="" id="{15B4CF27-638C-4979-B0FD-6263E13074A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xmlns="" id="{236C6A22-48A2-4442-B82D-30DB49827242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xmlns="" id="{1BB7BCE1-0D99-412E-ABA6-81412638E9EC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xmlns="" id="{C20E57E0-0912-44F2-93DA-75E4D13F3B7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xmlns="" id="{DF059390-54ED-44F4-983F-92FF36AD94F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xmlns="" id="{42D5E9ED-595D-443D-8CDC-D8FCD4021D7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DB14A457-C54A-4F1E-91FB-0FEE49877D68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227597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bg2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xmlns="" id="{791F3E2E-D393-464E-84B4-9B30D071ADE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xmlns="" id="{EBEEAD6F-6425-4F85-A8A8-4FF19A909B34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xmlns="" id="{8AACA44E-9D6C-4708-8D61-D767B6620B8B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xmlns="" id="{B6E3525F-9937-463E-872C-8EB7C62D10CA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xmlns="" id="{BE829B0B-C602-40F1-81D1-A55332343D7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xmlns="" id="{92660531-24B5-4B97-A4A2-64686E235DAE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xmlns="" id="{6242D0CE-6FFD-4D17-AC26-BD3E481195FB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xmlns="" id="{61631F37-AF37-4DB9-8D98-A08586C7663F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xmlns="" id="{2A2597FF-2F22-40BB-A7B3-19C4DFCFFA0B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xmlns="" id="{DCC8773C-0113-4046-B222-C8F4080AF389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55" name="Picture 2">
            <a:extLst>
              <a:ext uri="{FF2B5EF4-FFF2-40B4-BE49-F238E27FC236}">
                <a16:creationId xmlns:a16="http://schemas.microsoft.com/office/drawing/2014/main" xmlns="" id="{1B17CCE2-CEEF-40CA-8C4D-0DC2DCA78A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7" name="Round Diagonal Corner Rectangle 9">
            <a:extLst>
              <a:ext uri="{FF2B5EF4-FFF2-40B4-BE49-F238E27FC236}">
                <a16:creationId xmlns:a16="http://schemas.microsoft.com/office/drawing/2014/main" xmlns="" id="{66D4F5BA-1D71-49B2-8A7F-6B4EB94D72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950" y="808057"/>
            <a:ext cx="5286376" cy="5234394"/>
          </a:xfrm>
          <a:prstGeom prst="round2DiagRect">
            <a:avLst>
              <a:gd name="adj1" fmla="val 741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2" y="1216839"/>
            <a:ext cx="5292388" cy="435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709" y="2671613"/>
            <a:ext cx="474708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Risk Vs. Reward on various types of investment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0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095" y="1095381"/>
            <a:ext cx="9905998" cy="1478570"/>
          </a:xfrm>
        </p:spPr>
        <p:txBody>
          <a:bodyPr/>
          <a:lstStyle/>
          <a:p>
            <a:r>
              <a:rPr lang="en-US" u="sng" dirty="0" smtClean="0"/>
              <a:t>Investment Basics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577908"/>
            <a:ext cx="10067362" cy="354171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Investment</a:t>
            </a:r>
            <a:r>
              <a:rPr lang="en-US" dirty="0" smtClean="0"/>
              <a:t>: The use of current assets to earn income or profit in the future.</a:t>
            </a:r>
          </a:p>
          <a:p>
            <a:r>
              <a:rPr lang="en-US" dirty="0" smtClean="0"/>
              <a:t>People make investments based on </a:t>
            </a:r>
            <a:r>
              <a:rPr lang="en-US" dirty="0" smtClean="0">
                <a:solidFill>
                  <a:srgbClr val="FF0000"/>
                </a:solidFill>
              </a:rPr>
              <a:t>Risk Vs. Reward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When people have a collection of financial assets, it is their personal </a:t>
            </a:r>
            <a:r>
              <a:rPr lang="en-US" dirty="0" smtClean="0">
                <a:solidFill>
                  <a:srgbClr val="FFFF00"/>
                </a:solidFill>
              </a:rPr>
              <a:t>portfolio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ultimate goal of investment is to generate a high rate of </a:t>
            </a:r>
            <a:r>
              <a:rPr lang="en-US" dirty="0" smtClean="0">
                <a:solidFill>
                  <a:srgbClr val="FFFF00"/>
                </a:solidFill>
              </a:rPr>
              <a:t>return</a:t>
            </a:r>
            <a:r>
              <a:rPr lang="en-US" dirty="0" smtClean="0"/>
              <a:t> on your investment, meaning you made an amount of money above the amount you initially invested.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706" y="179841"/>
            <a:ext cx="4486737" cy="21876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070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invest?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FF00"/>
                </a:solidFill>
              </a:rPr>
              <a:t>Financial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System</a:t>
            </a:r>
            <a:r>
              <a:rPr lang="en-US" dirty="0" smtClean="0"/>
              <a:t> is the network that allows the transfer of money between </a:t>
            </a:r>
            <a:r>
              <a:rPr lang="en-US" dirty="0" smtClean="0">
                <a:solidFill>
                  <a:srgbClr val="FFFF00"/>
                </a:solidFill>
              </a:rPr>
              <a:t>savers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borrowers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”middle-man” that help transfer the money between savers and borrowers are called </a:t>
            </a:r>
            <a:r>
              <a:rPr lang="en-US" dirty="0" smtClean="0">
                <a:solidFill>
                  <a:srgbClr val="FFFF00"/>
                </a:solidFill>
              </a:rPr>
              <a:t>Financial Intermediaries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340" y="4359648"/>
            <a:ext cx="4198620" cy="24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C2E4E997-8672-4FFD-B8EC-9932A8E471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FE6BA9E6-1D9E-4D30-B528-D49FA1342E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5031"/>
            <a:ext cx="5456279" cy="368298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53E4DEE-E996-40F8-8635-0FF43D7348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xmlns="" id="{08BD1D3E-43CE-49EB-A424-0738950C6424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E9182037-E3FA-489A-95D5-29E4248420D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E8864E76-AD7F-4BEE-B3F6-A78FA42AEFA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8AD071B3-046D-4479-91FE-01E9AD7C8AA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91D776F5-E902-4A4D-A75D-A46E063C9F38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EBED8F24-A998-4952-AB68-E2074F0746F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xmlns="" id="{74D7A646-8CDC-49B3-9C44-3EF38DB4264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xmlns="" id="{D4E99D14-E4F4-419B-9AAF-8D1CEAB28A2D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xmlns="" id="{377E106C-5445-4A52-9F7E-DA173874429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xmlns="" id="{752BFE96-D378-4BAE-A64B-F851A34C477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xmlns="" id="{B88FFB19-5A5E-4078-B467-9D4ABD21BD9A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xmlns="" id="{11042975-3D19-4728-BCDA-D3F5CD633EDB}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xmlns="" id="{A28972BD-D2E1-4DCA-A907-2E3B6F60664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xmlns="" id="{1C806824-5C2D-4747-B038-69EE4074B36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xmlns="" id="{3B33F710-16D7-4F48-BFCA-66C9CA2352C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xmlns="" id="{6C8C8ED4-90FA-4E97-AAF0-D5D51E6A935E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xmlns="" id="{6C5EB9C1-B25F-4172-8A96-5950ECC828FC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xmlns="" id="{097E6E8A-9373-4655-882B-21715CCE97E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xmlns="" id="{EB8CC766-1206-4372-ACAF-8230AF4D5421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xmlns="" id="{1C8E2511-2489-47B2-9C19-C410910DD90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xmlns="" id="{D7820196-0A47-47EF-832C-A688E8977D60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xmlns="" id="{4982E0BF-34AE-48A3-AD6B-E0F3CD05DB3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xmlns="" id="{CD34643B-9DF2-4310-8868-48252C3393F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xmlns="" id="{4E020C4E-AF64-44A8-B830-779541D8D549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xmlns="" id="{D97BC3D3-B1B3-4825-9169-BBEF1DBCF05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xmlns="" id="{A750DC4F-1DAF-470E-98C6-6C68DEB9336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xmlns="" id="{2F99594A-5BBD-4E10-A818-8BE52B7D952C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>
            <a:normAutofit/>
          </a:bodyPr>
          <a:lstStyle/>
          <a:p>
            <a:r>
              <a:rPr lang="en-US" sz="3200"/>
              <a:t>Various types of 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4783138" cy="396504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Bonds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Certificates of Deposit (CD’s)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Money Market Mutual Funds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Hedge Funds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Stocks</a:t>
            </a:r>
          </a:p>
        </p:txBody>
      </p:sp>
    </p:spTree>
    <p:extLst>
      <p:ext uri="{BB962C8B-B14F-4D97-AF65-F5344CB8AC3E}">
        <p14:creationId xmlns:p14="http://schemas.microsoft.com/office/powerpoint/2010/main" val="2304862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10067362" cy="384159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Bonds</a:t>
            </a:r>
            <a:r>
              <a:rPr lang="en-US" dirty="0" smtClean="0"/>
              <a:t> are basically loans, or IOU’s, that </a:t>
            </a:r>
            <a:r>
              <a:rPr lang="en-US" dirty="0" smtClean="0">
                <a:solidFill>
                  <a:srgbClr val="FFFF00"/>
                </a:solidFill>
              </a:rPr>
              <a:t>represent debt</a:t>
            </a:r>
            <a:r>
              <a:rPr lang="en-US" dirty="0" smtClean="0"/>
              <a:t> a seller must pay back to an investor. </a:t>
            </a:r>
          </a:p>
          <a:p>
            <a:pPr marL="0" indent="0">
              <a:buNone/>
            </a:pPr>
            <a:r>
              <a:rPr lang="en-US" u="sng" dirty="0" smtClean="0"/>
              <a:t>Components of a Bond: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Coupon Rate: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FFFF00"/>
                </a:solidFill>
              </a:rPr>
              <a:t>interest rate </a:t>
            </a:r>
            <a:r>
              <a:rPr lang="en-US" dirty="0" smtClean="0"/>
              <a:t>the seller will pay to the bondholder.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Maturity: </a:t>
            </a:r>
            <a:r>
              <a:rPr lang="en-US" dirty="0" smtClean="0"/>
              <a:t>the length of </a:t>
            </a:r>
            <a:r>
              <a:rPr lang="en-US" dirty="0" smtClean="0">
                <a:solidFill>
                  <a:srgbClr val="FFFF00"/>
                </a:solidFill>
              </a:rPr>
              <a:t>time</a:t>
            </a:r>
            <a:r>
              <a:rPr lang="en-US" dirty="0" smtClean="0"/>
              <a:t> until the bond will be repaid.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Per Value: </a:t>
            </a:r>
            <a:r>
              <a:rPr lang="en-US" dirty="0" smtClean="0"/>
              <a:t>the amount to be paid to the bondholder once it reaches maturity.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62" y="77787"/>
            <a:ext cx="38735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065" y="77787"/>
            <a:ext cx="38100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4412" y="726970"/>
            <a:ext cx="886951" cy="797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611" y="542319"/>
            <a:ext cx="992419" cy="10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9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en-US" u="sng" dirty="0" smtClean="0"/>
              <a:t>Types of Bonds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536" y="1185267"/>
            <a:ext cx="10273840" cy="498048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Savings Bonds:</a:t>
            </a:r>
            <a:r>
              <a:rPr lang="en-US" dirty="0" smtClean="0"/>
              <a:t> Low-denomination ($50-$10,000) bonds issued by the U.S. government.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Treasury Bonds, T-Notes, and T-Bills: </a:t>
            </a:r>
            <a:r>
              <a:rPr lang="en-US" dirty="0" smtClean="0"/>
              <a:t>Bonds issued by the U.S. Treasury Department, backed by the “Full Faith &amp; Credit” of the U.S. Government.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T-Bonds: Long term (30 years)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T-Notes: Intermediate term (2,5, or 10 years)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T-Bills: Short term (1 year or less)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Municipal Bonds: </a:t>
            </a:r>
            <a:r>
              <a:rPr lang="en-US" dirty="0" smtClean="0"/>
              <a:t>State &amp; local government issued bonds to finance local projects.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Corporate Bonds:</a:t>
            </a:r>
            <a:r>
              <a:rPr lang="en-US" dirty="0" smtClean="0"/>
              <a:t> Bonds issued by businesses to help raise money &amp; grow.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Junk Bonds: </a:t>
            </a:r>
            <a:r>
              <a:rPr lang="en-US" dirty="0" smtClean="0"/>
              <a:t>High risk, non-investment grade bond issued by a company.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02" b="47951" l="0" r="99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30" b="52142"/>
          <a:stretch/>
        </p:blipFill>
        <p:spPr>
          <a:xfrm rot="5400000">
            <a:off x="8868517" y="3070145"/>
            <a:ext cx="5502377" cy="840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9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181" y="483335"/>
            <a:ext cx="9905998" cy="1478570"/>
          </a:xfrm>
        </p:spPr>
        <p:txBody>
          <a:bodyPr/>
          <a:lstStyle/>
          <a:p>
            <a:r>
              <a:rPr lang="en-US" dirty="0" smtClean="0"/>
              <a:t>CD’s and Money market mutual funds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3008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Certificates of Deposit (CD’s): </a:t>
            </a:r>
            <a:r>
              <a:rPr lang="en-US" dirty="0" smtClean="0"/>
              <a:t>Investments into a bank for a set amount of time. Requires a small amount of money and pays a better interest rate than a common savings account.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Money Market Mutual Funds: </a:t>
            </a:r>
            <a:r>
              <a:rPr lang="en-US" dirty="0" smtClean="0"/>
              <a:t>Financial Intermediaries collect money from investors and then buy a variety of stocks, bonds, &amp; other financial assets on their behalf.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Hedge Fund: </a:t>
            </a:r>
            <a:r>
              <a:rPr lang="en-US" dirty="0" smtClean="0"/>
              <a:t>Similar to a Mutual Fund, but privately owned and a little more aggressive in strategy.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962" y="246123"/>
            <a:ext cx="2561304" cy="195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0B38558-5389-4817-936F-FD62560CAC1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CCB252B9-42EF-4414-AA22-2A95C18197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F9C2C800-C3E3-4317-A3CC-1558D71F14BC}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8728" b="5039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5502586-682B-4EDF-9515-674BB4E1CD1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2533" y="0"/>
            <a:ext cx="11455400" cy="6848476"/>
            <a:chOff x="372533" y="0"/>
            <a:chExt cx="11455400" cy="6848476"/>
          </a:xfrm>
        </p:grpSpPr>
        <p:sp>
          <p:nvSpPr>
            <p:cNvPr id="14" name="Round Diagonal Corner Rectangle 7">
              <a:extLst>
                <a:ext uri="{FF2B5EF4-FFF2-40B4-BE49-F238E27FC236}">
                  <a16:creationId xmlns:a16="http://schemas.microsoft.com/office/drawing/2014/main" xmlns="" id="{C4491F87-B86B-413A-ACCD-56525E5330A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2867" y="766234"/>
              <a:ext cx="10346266" cy="5325532"/>
            </a:xfrm>
            <a:prstGeom prst="round2DiagRect">
              <a:avLst>
                <a:gd name="adj1" fmla="val 4147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04A25545-7FDA-465A-8546-9D927F8286FD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085512" y="0"/>
              <a:ext cx="650875" cy="1730375"/>
              <a:chOff x="11347978" y="0"/>
              <a:chExt cx="650875" cy="1730375"/>
            </a:xfrm>
          </p:grpSpPr>
          <p:sp>
            <p:nvSpPr>
              <p:cNvPr id="35" name="Freeform 32">
                <a:extLst>
                  <a:ext uri="{FF2B5EF4-FFF2-40B4-BE49-F238E27FC236}">
                    <a16:creationId xmlns:a16="http://schemas.microsoft.com/office/drawing/2014/main" xmlns="" id="{0AC67F09-E0D9-410A-A4DE-72D31697EBC2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67041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36" name="Freeform 33">
                <a:extLst>
                  <a:ext uri="{FF2B5EF4-FFF2-40B4-BE49-F238E27FC236}">
                    <a16:creationId xmlns:a16="http://schemas.microsoft.com/office/drawing/2014/main" xmlns="" id="{B78F2FDE-85C9-4650-919F-C35464007D7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47978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37" name="Freeform 34">
                <a:extLst>
                  <a:ext uri="{FF2B5EF4-FFF2-40B4-BE49-F238E27FC236}">
                    <a16:creationId xmlns:a16="http://schemas.microsoft.com/office/drawing/2014/main" xmlns="" id="{57DD2F8B-5242-455C-B03F-E2F6B6732EFD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4678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xmlns="" id="{B8CE3E90-8A76-4CD5-B28C-D71FF37185D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94053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C374541-D033-4B72-A232-5461EEAD4DF2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11229445" y="4867275"/>
              <a:ext cx="598488" cy="1981201"/>
              <a:chOff x="11424178" y="4867275"/>
              <a:chExt cx="598488" cy="1981201"/>
            </a:xfrm>
          </p:grpSpPr>
          <p:sp>
            <p:nvSpPr>
              <p:cNvPr id="29" name="Freeform 35">
                <a:extLst>
                  <a:ext uri="{FF2B5EF4-FFF2-40B4-BE49-F238E27FC236}">
                    <a16:creationId xmlns:a16="http://schemas.microsoft.com/office/drawing/2014/main" xmlns="" id="{94766BAB-FE6E-4247-886B-736F831FEB3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14666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30" name="Freeform 36">
                <a:extLst>
                  <a:ext uri="{FF2B5EF4-FFF2-40B4-BE49-F238E27FC236}">
                    <a16:creationId xmlns:a16="http://schemas.microsoft.com/office/drawing/2014/main" xmlns="" id="{3C954FB2-C7A0-468C-8AD2-C278DCA64213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55966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31" name="Freeform 38">
                <a:extLst>
                  <a:ext uri="{FF2B5EF4-FFF2-40B4-BE49-F238E27FC236}">
                    <a16:creationId xmlns:a16="http://schemas.microsoft.com/office/drawing/2014/main" xmlns="" id="{F52FBFD5-A528-4DB8-A802-814A7E421D6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9441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32" name="Freeform 39">
                <a:extLst>
                  <a:ext uri="{FF2B5EF4-FFF2-40B4-BE49-F238E27FC236}">
                    <a16:creationId xmlns:a16="http://schemas.microsoft.com/office/drawing/2014/main" xmlns="" id="{E57CCB6D-72AF-4D41-8C6C-9750D43DC602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24178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33" name="Freeform 40">
                <a:extLst>
                  <a:ext uri="{FF2B5EF4-FFF2-40B4-BE49-F238E27FC236}">
                    <a16:creationId xmlns:a16="http://schemas.microsoft.com/office/drawing/2014/main" xmlns="" id="{19D203AA-CF94-405B-800C-0C798552188A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32166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34" name="Rectangle 41">
                <a:extLst>
                  <a:ext uri="{FF2B5EF4-FFF2-40B4-BE49-F238E27FC236}">
                    <a16:creationId xmlns:a16="http://schemas.microsoft.com/office/drawing/2014/main" xmlns="" id="{7D053665-E810-419F-9D63-2A54CB47738C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22653" y="6596063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EAF6153-6BF6-448C-81C1-2817B0F78001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440267" y="5118101"/>
              <a:ext cx="650875" cy="1730375"/>
              <a:chOff x="118533" y="5118101"/>
              <a:chExt cx="650875" cy="1730375"/>
            </a:xfrm>
          </p:grpSpPr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xmlns="" id="{A7E0D3C0-552C-4741-AFBE-E665CEA0689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37596" y="6335713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26" name="Freeform 33">
                <a:extLst>
                  <a:ext uri="{FF2B5EF4-FFF2-40B4-BE49-F238E27FC236}">
                    <a16:creationId xmlns:a16="http://schemas.microsoft.com/office/drawing/2014/main" xmlns="" id="{CAF96EBF-4E74-4F88-BD05-A4AE1694A45B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18533" y="622141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27" name="Freeform 34">
                <a:extLst>
                  <a:ext uri="{FF2B5EF4-FFF2-40B4-BE49-F238E27FC236}">
                    <a16:creationId xmlns:a16="http://schemas.microsoft.com/office/drawing/2014/main" xmlns="" id="{D49C51B9-E4E4-410D-8AAB-7E308A1D4528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5233" y="5118101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28" name="Freeform 37">
                <a:extLst>
                  <a:ext uri="{FF2B5EF4-FFF2-40B4-BE49-F238E27FC236}">
                    <a16:creationId xmlns:a16="http://schemas.microsoft.com/office/drawing/2014/main" xmlns="" id="{354F0627-1BD6-4455-967A-32DB31C82C3B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464608" y="5299075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BC21AED9-0CB5-426C-A1C4-6EEB548050D5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72533" y="0"/>
              <a:ext cx="598488" cy="1981201"/>
              <a:chOff x="194733" y="0"/>
              <a:chExt cx="598488" cy="1981201"/>
            </a:xfrm>
          </p:grpSpPr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xmlns="" id="{8D8A778B-9916-47AC-A28A-07F01A83F499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85221" y="0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xmlns="" id="{65323B96-DF0E-463C-B290-C22D3C553241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526521" y="1141413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21" name="Freeform 38">
                <a:extLst>
                  <a:ext uri="{FF2B5EF4-FFF2-40B4-BE49-F238E27FC236}">
                    <a16:creationId xmlns:a16="http://schemas.microsoft.com/office/drawing/2014/main" xmlns="" id="{65A0E255-1142-422E-A62A-5044177C5AE7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9996" y="1792288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22" name="Freeform 39">
                <a:extLst>
                  <a:ext uri="{FF2B5EF4-FFF2-40B4-BE49-F238E27FC236}">
                    <a16:creationId xmlns:a16="http://schemas.microsoft.com/office/drawing/2014/main" xmlns="" id="{233A955D-DB0D-42F8-B490-E01FB9C45C37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94733" y="0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23" name="Freeform 40">
                <a:extLst>
                  <a:ext uri="{FF2B5EF4-FFF2-40B4-BE49-F238E27FC236}">
                    <a16:creationId xmlns:a16="http://schemas.microsoft.com/office/drawing/2014/main" xmlns="" id="{F0F0C29B-EB52-470C-AF64-FC54F5C250F9}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02721" y="24288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  <p:sp>
            <p:nvSpPr>
              <p:cNvPr id="24" name="Rectangle 41">
                <a:extLst>
                  <a:ext uri="{FF2B5EF4-FFF2-40B4-BE49-F238E27FC236}">
                    <a16:creationId xmlns:a16="http://schemas.microsoft.com/office/drawing/2014/main" xmlns="" id="{A6C0E942-454D-483D-84FB-89308C8F15B7}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3208" y="0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  <a:extLst/>
            </p:spPr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2" y="673100"/>
            <a:ext cx="9905998" cy="1092200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Stocks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871" y="1801813"/>
            <a:ext cx="10201804" cy="4016375"/>
          </a:xfrm>
        </p:spPr>
        <p:txBody>
          <a:bodyPr anchor="ctr">
            <a:noAutofit/>
          </a:bodyPr>
          <a:lstStyle/>
          <a:p>
            <a:r>
              <a:rPr lang="en-US" sz="2200" dirty="0"/>
              <a:t>When you buy stock, you buy </a:t>
            </a:r>
            <a:r>
              <a:rPr lang="en-US" sz="2200" dirty="0">
                <a:solidFill>
                  <a:srgbClr val="FFFF00"/>
                </a:solidFill>
              </a:rPr>
              <a:t>shares</a:t>
            </a:r>
            <a:r>
              <a:rPr lang="en-US" sz="2200" dirty="0"/>
              <a:t>. Which tell you that you have </a:t>
            </a:r>
            <a:r>
              <a:rPr lang="en-US" sz="2200" dirty="0">
                <a:solidFill>
                  <a:srgbClr val="FFFF00"/>
                </a:solidFill>
              </a:rPr>
              <a:t>purchased ownership </a:t>
            </a:r>
            <a:r>
              <a:rPr lang="en-US" sz="2200" dirty="0"/>
              <a:t>in the company.</a:t>
            </a:r>
          </a:p>
          <a:p>
            <a:r>
              <a:rPr lang="en-US" sz="2200" dirty="0"/>
              <a:t>Businesses </a:t>
            </a:r>
            <a:r>
              <a:rPr lang="en-US" sz="2200" dirty="0">
                <a:solidFill>
                  <a:srgbClr val="FFFF00"/>
                </a:solidFill>
              </a:rPr>
              <a:t>sell</a:t>
            </a:r>
            <a:r>
              <a:rPr lang="en-US" sz="2200" dirty="0"/>
              <a:t> stock to raise revenue and expand their business.</a:t>
            </a:r>
          </a:p>
          <a:p>
            <a:r>
              <a:rPr lang="en-US" sz="2200" dirty="0"/>
              <a:t>People buy stock to make money in one of two ways: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FFFF00"/>
                </a:solidFill>
              </a:rPr>
              <a:t>Dividends</a:t>
            </a:r>
            <a:r>
              <a:rPr lang="en-US" sz="2200" dirty="0"/>
              <a:t>: A business paying out a portion of their profits to their shareholders.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rgbClr val="FFFF00"/>
                </a:solidFill>
              </a:rPr>
              <a:t>Capital Gains</a:t>
            </a:r>
            <a:r>
              <a:rPr lang="en-US" sz="2200" dirty="0"/>
              <a:t>: Selling their stock at a higher price than they purchased it.</a:t>
            </a:r>
          </a:p>
          <a:p>
            <a:pPr lvl="1"/>
            <a:r>
              <a:rPr lang="en-US" sz="2200" dirty="0"/>
              <a:t>If a stockholder sells for a price lower than they bought, it is called </a:t>
            </a:r>
            <a:r>
              <a:rPr lang="en-US" sz="2200" dirty="0">
                <a:solidFill>
                  <a:srgbClr val="FFFF00"/>
                </a:solidFill>
              </a:rPr>
              <a:t>Capital Loss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72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75854"/>
            <a:ext cx="9905998" cy="1478570"/>
          </a:xfrm>
        </p:spPr>
        <p:txBody>
          <a:bodyPr/>
          <a:lstStyle/>
          <a:p>
            <a:r>
              <a:rPr lang="en-US" dirty="0" smtClean="0"/>
              <a:t>How do we invest in stocks?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055707"/>
            <a:ext cx="9905999" cy="3541714"/>
          </a:xfrm>
        </p:spPr>
        <p:txBody>
          <a:bodyPr/>
          <a:lstStyle/>
          <a:p>
            <a:r>
              <a:rPr lang="en-US" dirty="0" smtClean="0"/>
              <a:t>For a common person to invest, they go through a </a:t>
            </a:r>
            <a:r>
              <a:rPr lang="en-US" dirty="0" smtClean="0">
                <a:solidFill>
                  <a:srgbClr val="FFFF00"/>
                </a:solidFill>
              </a:rPr>
              <a:t>brokerage firm.</a:t>
            </a:r>
          </a:p>
          <a:p>
            <a:r>
              <a:rPr lang="en-US" dirty="0" smtClean="0"/>
              <a:t>Brokerage firms and the </a:t>
            </a:r>
            <a:r>
              <a:rPr lang="en-US" dirty="0" smtClean="0">
                <a:solidFill>
                  <a:srgbClr val="FFFF00"/>
                </a:solidFill>
              </a:rPr>
              <a:t>stockbrokers</a:t>
            </a:r>
            <a:r>
              <a:rPr lang="en-US" dirty="0" smtClean="0"/>
              <a:t> that represent them act as the middle-man between </a:t>
            </a:r>
            <a:r>
              <a:rPr lang="en-US" dirty="0" smtClean="0">
                <a:solidFill>
                  <a:srgbClr val="FFFF00"/>
                </a:solidFill>
              </a:rPr>
              <a:t>investors and companies </a:t>
            </a:r>
            <a:r>
              <a:rPr lang="en-US" dirty="0" smtClean="0"/>
              <a:t>(buyers and sellers).</a:t>
            </a:r>
          </a:p>
          <a:p>
            <a:r>
              <a:rPr lang="en-US" dirty="0" smtClean="0"/>
              <a:t>The market for buying and selling of stocks is known as a </a:t>
            </a:r>
            <a:r>
              <a:rPr lang="en-US" dirty="0" smtClean="0">
                <a:solidFill>
                  <a:srgbClr val="FFFF00"/>
                </a:solidFill>
              </a:rPr>
              <a:t>Stock Exchange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93" y="4336844"/>
            <a:ext cx="3781732" cy="2521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494" y="4336844"/>
            <a:ext cx="4488917" cy="252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50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1352</TotalTime>
  <Words>750</Words>
  <Application>Microsoft Macintosh PowerPoint</Application>
  <PresentationFormat>Widescreen</PresentationFormat>
  <Paragraphs>58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Mangal</vt:lpstr>
      <vt:lpstr>Trebuchet MS</vt:lpstr>
      <vt:lpstr>Tw Cen MT</vt:lpstr>
      <vt:lpstr>Arial</vt:lpstr>
      <vt:lpstr>Circuit</vt:lpstr>
      <vt:lpstr>Investing &amp; The Stock Market</vt:lpstr>
      <vt:lpstr>Investment Basics</vt:lpstr>
      <vt:lpstr>How do we invest?</vt:lpstr>
      <vt:lpstr>Various types of investment</vt:lpstr>
      <vt:lpstr>Bonds</vt:lpstr>
      <vt:lpstr>Types of Bonds</vt:lpstr>
      <vt:lpstr>CD’s and Money market mutual funds</vt:lpstr>
      <vt:lpstr>Stocks</vt:lpstr>
      <vt:lpstr>How do we invest in stocks?</vt:lpstr>
      <vt:lpstr>Types of stocks</vt:lpstr>
      <vt:lpstr>Interpreting the health of the market</vt:lpstr>
      <vt:lpstr>The man, the myth, the legend -Warren Buffet: On investing</vt:lpstr>
      <vt:lpstr>Risk Vs. Reward on various types of investment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Investing &amp; The Stock Market</dc:title>
  <dc:creator>Lane Weaver</dc:creator>
  <cp:lastModifiedBy>Lane Weaver</cp:lastModifiedBy>
  <cp:revision>18</cp:revision>
  <dcterms:created xsi:type="dcterms:W3CDTF">2018-03-02T21:03:52Z</dcterms:created>
  <dcterms:modified xsi:type="dcterms:W3CDTF">2018-03-03T19:36:33Z</dcterms:modified>
</cp:coreProperties>
</file>